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2"/>
  </p:notesMasterIdLst>
  <p:handoutMasterIdLst>
    <p:handoutMasterId r:id="rId13"/>
  </p:handoutMasterIdLst>
  <p:sldIdLst>
    <p:sldId id="266" r:id="rId5"/>
    <p:sldId id="267" r:id="rId6"/>
    <p:sldId id="268" r:id="rId7"/>
    <p:sldId id="269" r:id="rId8"/>
    <p:sldId id="270" r:id="rId9"/>
    <p:sldId id="272" r:id="rId10"/>
    <p:sldId id="271" r:id="rId11"/>
  </p:sldIdLst>
  <p:sldSz cx="9144000" cy="5143500" type="screen16x9"/>
  <p:notesSz cx="20104100" cy="11309350"/>
  <p:embeddedFontLst>
    <p:embeddedFont>
      <p:font typeface="Outfit" pitchFamily="2" charset="0"/>
      <p:regular r:id="rId14"/>
      <p:bold r:id="rId15"/>
      <p:italic r:id="rId16"/>
      <p:boldItalic r:id="rId17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5E006-2D55-9A49-B68B-18A4135C6BB1}" v="45" dt="2025-09-08T14:01:45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2"/>
    <p:restoredTop sz="86096"/>
  </p:normalViewPr>
  <p:slideViewPr>
    <p:cSldViewPr snapToGrid="0">
      <p:cViewPr varScale="1">
        <p:scale>
          <a:sx n="145" d="100"/>
          <a:sy n="145" d="100"/>
        </p:scale>
        <p:origin x="1008" y="176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192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this lesson we’re going to talk about one of the most important data types in python: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5AF41-32A9-7553-291D-C43EA62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layout and PEP 8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5EDE4BE-2015-339C-E656-03BED20A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FBEC0-DAFF-C3E6-CCEA-44ECDE75EB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C7CCE-67FD-B90C-4AE4-BF0F0B30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Styling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7E746-B387-7D37-E045-E1AC5F5D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writing Python, it’s not just about making the code work — it’s about making it </a:t>
            </a:r>
            <a:r>
              <a:rPr lang="en-GB" b="1" dirty="0"/>
              <a:t>readable</a:t>
            </a:r>
            <a:r>
              <a:rPr lang="en-GB" dirty="0"/>
              <a:t> and </a:t>
            </a:r>
            <a:r>
              <a:rPr lang="en-GB" b="1" dirty="0"/>
              <a:t>consistent</a:t>
            </a:r>
            <a:r>
              <a:rPr lang="en-GB" dirty="0"/>
              <a:t>. </a:t>
            </a:r>
          </a:p>
          <a:p>
            <a:r>
              <a:rPr lang="en-GB" dirty="0"/>
              <a:t>Python has an official style guide called </a:t>
            </a:r>
            <a:r>
              <a:rPr lang="en-GB" b="1" dirty="0"/>
              <a:t>Python Enhancement Proposal (PEP) 8</a:t>
            </a:r>
            <a:r>
              <a:rPr lang="en-GB" dirty="0"/>
              <a:t>. 	</a:t>
            </a:r>
          </a:p>
          <a:p>
            <a:pPr marL="207935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4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F023F-B30E-0211-57DF-A2BEEE77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9185-BC23-D973-75E9-607BF89A6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Python uses indentation not only for style, but also for syntax. </a:t>
            </a:r>
          </a:p>
          <a:p>
            <a:pPr lvl="1"/>
            <a:r>
              <a:rPr lang="en-GB" dirty="0"/>
              <a:t>PEP 8 recommends using 4 spaces per indentation level.</a:t>
            </a:r>
          </a:p>
          <a:p>
            <a:pPr lvl="1"/>
            <a:r>
              <a:rPr lang="en-GB" dirty="0"/>
              <a:t>Avoid using tabs — always use spaces. Most editors handle this automatically.</a:t>
            </a:r>
          </a:p>
          <a:p>
            <a:pPr lvl="2"/>
            <a:r>
              <a:rPr lang="en-GB" dirty="0"/>
              <a:t>Python disallows mixing tabs and spaces for indentation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DC84FF-07DC-AF1A-D3D5-71F68FDBEE91}"/>
              </a:ext>
            </a:extLst>
          </p:cNvPr>
          <p:cNvSpPr txBox="1"/>
          <p:nvPr/>
        </p:nvSpPr>
        <p:spPr>
          <a:xfrm>
            <a:off x="1037493" y="2256167"/>
            <a:ext cx="5917223" cy="173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Good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i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i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Bad (2 spaces)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for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i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in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range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i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060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A1806-0590-5123-A8A0-9D777BC0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length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62161-9B3F-815A-B754-146709E7F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Keep lines to a </a:t>
            </a:r>
            <a:r>
              <a:rPr lang="en-GB" b="1" dirty="0"/>
              <a:t>maximum of 79 characters</a:t>
            </a:r>
            <a:r>
              <a:rPr lang="en-GB" dirty="0"/>
              <a:t>. This makes code easier to read on all screens.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Fixed using line breaks: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3CFA8-619F-AEEA-4C4C-AA408C4D844F}"/>
              </a:ext>
            </a:extLst>
          </p:cNvPr>
          <p:cNvSpPr txBox="1"/>
          <p:nvPr/>
        </p:nvSpPr>
        <p:spPr>
          <a:xfrm>
            <a:off x="0" y="1759989"/>
            <a:ext cx="10220140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### Too long</a:t>
            </a: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message</a:t>
            </a:r>
            <a: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1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1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"This is a very long string that goes on and on and on and becomes hard to read all in one line."</a:t>
            </a: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8F9DEE-96FB-23B4-4152-ED129EE27ADB}"/>
              </a:ext>
            </a:extLst>
          </p:cNvPr>
          <p:cNvSpPr txBox="1"/>
          <p:nvPr/>
        </p:nvSpPr>
        <p:spPr>
          <a:xfrm>
            <a:off x="709979" y="2819142"/>
            <a:ext cx="511272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message</a:t>
            </a:r>
            <a: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1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</a:t>
            </a:r>
          </a:p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"This is a very long string that goes on and on "</a:t>
            </a: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"and is easier to read when split across lines."</a:t>
            </a: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1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1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856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B57D-51DB-E9DB-0152-88C7DBCF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Blank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58F9A-1CA2-A645-FE41-4CF914037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blank lines to separate sections of code and improve readability.</a:t>
            </a:r>
          </a:p>
          <a:p>
            <a:r>
              <a:rPr lang="en-GB" dirty="0"/>
              <a:t>PEP 8 recommends two blank lines between top-level functions and classes, and one blank line inside functions to separate logic if needed.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FEA9D-51AB-58E2-AD73-A23BD66BC402}"/>
              </a:ext>
            </a:extLst>
          </p:cNvPr>
          <p:cNvSpPr txBox="1"/>
          <p:nvPr/>
        </p:nvSpPr>
        <p:spPr>
          <a:xfrm>
            <a:off x="993531" y="2166684"/>
            <a:ext cx="4572000" cy="1373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def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greet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name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dirty="0">
                <a:solidFill>
                  <a:srgbClr val="795E26"/>
                </a:solidFill>
                <a:latin typeface="Meslo LG L" panose="020B0609030804020204" pitchFamily="49" charset="0"/>
              </a:rPr>
              <a:t>    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f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"Hello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{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name</a:t>
            </a: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}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!"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def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farewell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name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    print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 err="1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f</a:t>
            </a:r>
            <a:r>
              <a:rPr lang="en-GB" sz="1200" b="0" dirty="0" err="1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"Goodbye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{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name</a:t>
            </a: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}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!"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44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8749A-BA18-5B6A-42EF-755A734A6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Whitespaces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F65F6-5946-4832-07A2-C904C2D02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Avoid extraneous whitespaces</a:t>
            </a:r>
          </a:p>
          <a:p>
            <a:pPr lvl="1"/>
            <a:r>
              <a:rPr lang="en-GB" dirty="0"/>
              <a:t>Immediately inside parentheses or brackets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Immediately before the open parenthesis that starts the argument list of a function call: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16261-CC13-805F-963C-64D5E17D8914}"/>
              </a:ext>
            </a:extLst>
          </p:cNvPr>
          <p:cNvSpPr txBox="1"/>
          <p:nvPr/>
        </p:nvSpPr>
        <p:spPr>
          <a:xfrm>
            <a:off x="808892" y="1773817"/>
            <a:ext cx="4572000" cy="1373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Correct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my_list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my_tuple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Wrong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my_list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my_tuple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1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4DEF23-F9FB-AFC3-7CB0-BD29B63F56D8}"/>
              </a:ext>
            </a:extLst>
          </p:cNvPr>
          <p:cNvSpPr txBox="1"/>
          <p:nvPr/>
        </p:nvSpPr>
        <p:spPr>
          <a:xfrm>
            <a:off x="808892" y="3609294"/>
            <a:ext cx="4572000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sum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(values)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Correct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sum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(values)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Wrong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950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AFE50-6D18-648A-2C13-82A817FB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and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643F2-1481-3207-A62C-28A568F6A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Python, functions and variables names should use </a:t>
            </a:r>
            <a:r>
              <a:rPr lang="en-GB" dirty="0" err="1"/>
              <a:t>snake_case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D0985-2409-DFDB-3FF0-8D3CB2448B6C}"/>
              </a:ext>
            </a:extLst>
          </p:cNvPr>
          <p:cNvSpPr txBox="1"/>
          <p:nvPr/>
        </p:nvSpPr>
        <p:spPr>
          <a:xfrm>
            <a:off x="1204547" y="1529209"/>
            <a:ext cx="4572000" cy="2630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Correct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circle_radius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def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calculate_area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	return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3.14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*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*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Wrong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CircleRadius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00FF"/>
                </a:solidFill>
                <a:effectLst/>
                <a:latin typeface="Meslo LG L" panose="020B0609030804020204" pitchFamily="49" charset="0"/>
              </a:rPr>
              <a:t>def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 err="1">
                <a:solidFill>
                  <a:srgbClr val="795E26"/>
                </a:solidFill>
                <a:effectLst/>
                <a:latin typeface="Meslo LG L" panose="020B0609030804020204" pitchFamily="49" charset="0"/>
              </a:rPr>
              <a:t>CalculateArea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):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>
                <a:solidFill>
                  <a:srgbClr val="AF00DB"/>
                </a:solidFill>
                <a:effectLst/>
                <a:latin typeface="Meslo LG L" panose="020B0609030804020204" pitchFamily="49" charset="0"/>
              </a:rPr>
              <a:t>	return</a:t>
            </a:r>
            <a:r>
              <a:rPr lang="en-GB" sz="1200" b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3.14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*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*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Radius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6649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 - Strings" id="{E4C7D141-F8B6-E34D-9A8B-1708BA4FDAB8}" vid="{B5D1F62E-92A8-E147-A9C1-1D7E097FC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F1D798A6511B48B0CF89A5F0C7FA9E" ma:contentTypeVersion="12" ma:contentTypeDescription="Create a new document." ma:contentTypeScope="" ma:versionID="85c3f243b06b953386e6a6df0346f78f">
  <xsd:schema xmlns:xsd="http://www.w3.org/2001/XMLSchema" xmlns:xs="http://www.w3.org/2001/XMLSchema" xmlns:p="http://schemas.microsoft.com/office/2006/metadata/properties" xmlns:ns2="ff9341af-95f8-4a8f-8ee5-0340c8092ca1" xmlns:ns3="1140aa09-2510-4594-89b8-c7c32f9e3e00" targetNamespace="http://schemas.microsoft.com/office/2006/metadata/properties" ma:root="true" ma:fieldsID="ce0d9ac6e1f74543d76e82fd3bbaae50" ns2:_="" ns3:_="">
    <xsd:import namespace="ff9341af-95f8-4a8f-8ee5-0340c8092ca1"/>
    <xsd:import namespace="1140aa09-2510-4594-89b8-c7c32f9e3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341af-95f8-4a8f-8ee5-0340c8092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aa09-2510-4594-89b8-c7c32f9e3e0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674a7-7f8c-4fbd-941c-3182997cc49d}" ma:internalName="TaxCatchAll" ma:showField="CatchAllData" ma:web="1140aa09-2510-4594-89b8-c7c32f9e3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0aa09-2510-4594-89b8-c7c32f9e3e00" xsi:nil="true"/>
    <lcf76f155ced4ddcb4097134ff3c332f xmlns="ff9341af-95f8-4a8f-8ee5-0340c8092ca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1924D8-D2F0-4943-B524-9B11E08C1324}"/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schemas.microsoft.com/office/infopath/2007/PartnerControls"/>
    <ds:schemaRef ds:uri="http://purl.org/dc/terms/"/>
    <ds:schemaRef ds:uri="a3ce718d-f813-4adc-8824-5d044fc7674a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997cdd1e-e429-4b09-99d2-d895aefd500f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1581</TotalTime>
  <Words>446</Words>
  <Application>Microsoft Macintosh PowerPoint</Application>
  <PresentationFormat>On-screen Show (16:9)</PresentationFormat>
  <Paragraphs>70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Meslo LG L</vt:lpstr>
      <vt:lpstr>Outfit</vt:lpstr>
      <vt:lpstr>Arial</vt:lpstr>
      <vt:lpstr>Custom Design</vt:lpstr>
      <vt:lpstr>Code layout and PEP 8</vt:lpstr>
      <vt:lpstr>Code Styling</vt:lpstr>
      <vt:lpstr>Indentation</vt:lpstr>
      <vt:lpstr>Line length</vt:lpstr>
      <vt:lpstr>Blank lines</vt:lpstr>
      <vt:lpstr>Whitespaces</vt:lpstr>
      <vt:lpstr>Functions and variables names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Barbosa, Hugo</dc:creator>
  <cp:lastModifiedBy>Barbosa, Hugo</cp:lastModifiedBy>
  <cp:revision>1</cp:revision>
  <dcterms:created xsi:type="dcterms:W3CDTF">2025-09-16T16:12:41Z</dcterms:created>
  <dcterms:modified xsi:type="dcterms:W3CDTF">2025-09-17T18:33:51Z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0x010100E5F1D798A6511B48B0CF89A5F0C7FA9E</vt:lpwstr>
  </property>
  <property fmtid="{D5CDD505-2E9C-101B-9397-08002B2CF9AE}" pid="7" name="MediaServiceImageTags">
    <vt:lpwstr/>
  </property>
</Properties>
</file>